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CB0D-190B-41B1-BF03-05D240913D96}" type="datetimeFigureOut">
              <a:rPr lang="en-IE" smtClean="0"/>
              <a:t>10/12/2014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344D-CC9C-4AF8-ABC0-4A0FB704B6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97026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CB0D-190B-41B1-BF03-05D240913D96}" type="datetimeFigureOut">
              <a:rPr lang="en-IE" smtClean="0"/>
              <a:t>10/12/2014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344D-CC9C-4AF8-ABC0-4A0FB704B6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940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CB0D-190B-41B1-BF03-05D240913D96}" type="datetimeFigureOut">
              <a:rPr lang="en-IE" smtClean="0"/>
              <a:t>10/12/2014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344D-CC9C-4AF8-ABC0-4A0FB704B6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077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CB0D-190B-41B1-BF03-05D240913D96}" type="datetimeFigureOut">
              <a:rPr lang="en-IE" smtClean="0"/>
              <a:t>10/12/2014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344D-CC9C-4AF8-ABC0-4A0FB704B6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667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CB0D-190B-41B1-BF03-05D240913D96}" type="datetimeFigureOut">
              <a:rPr lang="en-IE" smtClean="0"/>
              <a:t>10/12/2014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344D-CC9C-4AF8-ABC0-4A0FB704B6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0206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CB0D-190B-41B1-BF03-05D240913D96}" type="datetimeFigureOut">
              <a:rPr lang="en-IE" smtClean="0"/>
              <a:t>10/12/2014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344D-CC9C-4AF8-ABC0-4A0FB704B6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278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CB0D-190B-41B1-BF03-05D240913D96}" type="datetimeFigureOut">
              <a:rPr lang="en-IE" smtClean="0"/>
              <a:t>10/12/2014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344D-CC9C-4AF8-ABC0-4A0FB704B6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15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CB0D-190B-41B1-BF03-05D240913D96}" type="datetimeFigureOut">
              <a:rPr lang="en-IE" smtClean="0"/>
              <a:t>10/12/2014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344D-CC9C-4AF8-ABC0-4A0FB704B6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2488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CB0D-190B-41B1-BF03-05D240913D96}" type="datetimeFigureOut">
              <a:rPr lang="en-IE" smtClean="0"/>
              <a:t>10/12/2014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344D-CC9C-4AF8-ABC0-4A0FB704B6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3558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CB0D-190B-41B1-BF03-05D240913D96}" type="datetimeFigureOut">
              <a:rPr lang="en-IE" smtClean="0"/>
              <a:t>10/12/2014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344D-CC9C-4AF8-ABC0-4A0FB704B6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2314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CB0D-190B-41B1-BF03-05D240913D96}" type="datetimeFigureOut">
              <a:rPr lang="en-IE" smtClean="0"/>
              <a:t>10/12/2014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344D-CC9C-4AF8-ABC0-4A0FB704B6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134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7CB0D-190B-41B1-BF03-05D240913D96}" type="datetimeFigureOut">
              <a:rPr lang="en-IE" smtClean="0"/>
              <a:t>10/12/2014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3344D-CC9C-4AF8-ABC0-4A0FB704B6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634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Swarm</a:t>
            </a:r>
            <a:endParaRPr lang="en-I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4358" y="4291262"/>
            <a:ext cx="6071937" cy="910389"/>
          </a:xfrm>
        </p:spPr>
        <p:txBody>
          <a:bodyPr/>
          <a:lstStyle/>
          <a:p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Copyright © Beespoke.info </a:t>
            </a:r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</a:p>
          <a:p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Rights Reserved</a:t>
            </a:r>
            <a:endParaRPr lang="en-I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64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992313" y="188914"/>
            <a:ext cx="2159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IE" altLang="en-US" sz="4000">
                <a:solidFill>
                  <a:schemeClr val="tx2"/>
                </a:solidFill>
                <a:latin typeface="Times New Roman" panose="02020603050405020304" pitchFamily="18" charset="0"/>
              </a:rPr>
              <a:t>Artificial Swarm</a:t>
            </a:r>
            <a:endParaRPr lang="en-GB" altLang="en-US" sz="40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4279" name="Group 7"/>
          <p:cNvGrpSpPr>
            <a:grpSpLocks/>
          </p:cNvGrpSpPr>
          <p:nvPr/>
        </p:nvGrpSpPr>
        <p:grpSpPr bwMode="auto">
          <a:xfrm>
            <a:off x="4943476" y="404813"/>
            <a:ext cx="1243013" cy="1371600"/>
            <a:chOff x="2063" y="186"/>
            <a:chExt cx="783" cy="864"/>
          </a:xfrm>
        </p:grpSpPr>
        <p:sp>
          <p:nvSpPr>
            <p:cNvPr id="54280" name="Rectangle 8"/>
            <p:cNvSpPr>
              <a:spLocks noChangeArrowheads="1"/>
            </p:cNvSpPr>
            <p:nvPr/>
          </p:nvSpPr>
          <p:spPr bwMode="auto">
            <a:xfrm>
              <a:off x="2063" y="186"/>
              <a:ext cx="783" cy="2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54281" name="Rectangle 9"/>
            <p:cNvSpPr>
              <a:spLocks noChangeArrowheads="1"/>
            </p:cNvSpPr>
            <p:nvPr/>
          </p:nvSpPr>
          <p:spPr bwMode="auto">
            <a:xfrm>
              <a:off x="2063" y="402"/>
              <a:ext cx="783" cy="2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>
              <a:off x="2063" y="618"/>
              <a:ext cx="783" cy="36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GB" altLang="en-US"/>
            </a:p>
          </p:txBody>
        </p:sp>
        <p:sp>
          <p:nvSpPr>
            <p:cNvPr id="54283" name="Line 11"/>
            <p:cNvSpPr>
              <a:spLocks noChangeShapeType="1"/>
            </p:cNvSpPr>
            <p:nvPr/>
          </p:nvSpPr>
          <p:spPr bwMode="auto">
            <a:xfrm>
              <a:off x="2063" y="978"/>
              <a:ext cx="78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4284" name="Line 12"/>
            <p:cNvSpPr>
              <a:spLocks noChangeShapeType="1"/>
            </p:cNvSpPr>
            <p:nvPr/>
          </p:nvSpPr>
          <p:spPr bwMode="auto">
            <a:xfrm>
              <a:off x="2063" y="978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4285" name="Line 13"/>
            <p:cNvSpPr>
              <a:spLocks noChangeShapeType="1"/>
            </p:cNvSpPr>
            <p:nvPr/>
          </p:nvSpPr>
          <p:spPr bwMode="auto">
            <a:xfrm>
              <a:off x="2846" y="978"/>
              <a:ext cx="0" cy="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E"/>
            </a:p>
          </p:txBody>
        </p:sp>
        <p:pic>
          <p:nvPicPr>
            <p:cNvPr id="54286" name="Picture 1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0" y="660"/>
              <a:ext cx="272" cy="2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6730208" y="402735"/>
            <a:ext cx="15113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IE" altLang="en-US" sz="1200" dirty="0">
                <a:latin typeface="Times New Roman" panose="02020603050405020304" pitchFamily="18" charset="0"/>
              </a:rPr>
              <a:t>1. Colony with </a:t>
            </a:r>
            <a:r>
              <a:rPr lang="en-IE" altLang="en-US" sz="1200" dirty="0" smtClean="0">
                <a:latin typeface="Times New Roman" panose="02020603050405020304" pitchFamily="18" charset="0"/>
              </a:rPr>
              <a:t>queen cells </a:t>
            </a:r>
            <a:r>
              <a:rPr lang="en-IE" altLang="en-US" sz="1200" dirty="0">
                <a:latin typeface="Times New Roman" panose="02020603050405020304" pitchFamily="18" charset="0"/>
              </a:rPr>
              <a:t>and </a:t>
            </a:r>
            <a:r>
              <a:rPr lang="en-IE" altLang="en-US" sz="1200" dirty="0" smtClean="0">
                <a:latin typeface="Times New Roman" panose="02020603050405020304" pitchFamily="18" charset="0"/>
              </a:rPr>
              <a:t>old queen still present</a:t>
            </a:r>
            <a:endParaRPr lang="en-US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6730208" y="1271921"/>
            <a:ext cx="2159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IE" altLang="en-US" sz="1200" dirty="0">
                <a:latin typeface="Times New Roman" panose="02020603050405020304" pitchFamily="18" charset="0"/>
              </a:rPr>
              <a:t>2. </a:t>
            </a:r>
            <a:r>
              <a:rPr lang="en-IE" altLang="en-US" sz="1200" dirty="0" smtClean="0">
                <a:latin typeface="Times New Roman" panose="02020603050405020304" pitchFamily="18" charset="0"/>
              </a:rPr>
              <a:t>Original brood box</a:t>
            </a:r>
            <a:r>
              <a:rPr lang="en-IE" altLang="en-US" sz="1200" dirty="0" smtClean="0">
                <a:latin typeface="Times New Roman" panose="02020603050405020304" pitchFamily="18" charset="0"/>
              </a:rPr>
              <a:t> (blue) is </a:t>
            </a:r>
            <a:r>
              <a:rPr lang="en-IE" altLang="en-US" sz="1200" dirty="0">
                <a:latin typeface="Times New Roman" panose="02020603050405020304" pitchFamily="18" charset="0"/>
              </a:rPr>
              <a:t>moved to one side</a:t>
            </a:r>
          </a:p>
        </p:txBody>
      </p:sp>
      <p:sp>
        <p:nvSpPr>
          <p:cNvPr id="54299" name="Rectangle 27"/>
          <p:cNvSpPr>
            <a:spLocks noChangeArrowheads="1"/>
          </p:cNvSpPr>
          <p:nvPr/>
        </p:nvSpPr>
        <p:spPr bwMode="auto">
          <a:xfrm>
            <a:off x="6888163" y="2997200"/>
            <a:ext cx="1243012" cy="5715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54300" name="Line 28"/>
          <p:cNvSpPr>
            <a:spLocks noChangeShapeType="1"/>
          </p:cNvSpPr>
          <p:nvPr/>
        </p:nvSpPr>
        <p:spPr bwMode="auto">
          <a:xfrm>
            <a:off x="6888163" y="3568700"/>
            <a:ext cx="1243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6888163" y="3568700"/>
            <a:ext cx="0" cy="1158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54302" name="Line 30"/>
          <p:cNvSpPr>
            <a:spLocks noChangeShapeType="1"/>
          </p:cNvSpPr>
          <p:nvPr/>
        </p:nvSpPr>
        <p:spPr bwMode="auto">
          <a:xfrm>
            <a:off x="8131175" y="3568700"/>
            <a:ext cx="0" cy="1158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pic>
        <p:nvPicPr>
          <p:cNvPr id="54303" name="Picture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3068638"/>
            <a:ext cx="4318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322" name="Text Box 50"/>
          <p:cNvSpPr txBox="1">
            <a:spLocks noChangeArrowheads="1"/>
          </p:cNvSpPr>
          <p:nvPr/>
        </p:nvSpPr>
        <p:spPr bwMode="auto">
          <a:xfrm>
            <a:off x="6730208" y="2026647"/>
            <a:ext cx="2016125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IE" altLang="en-US" sz="1200" dirty="0">
                <a:latin typeface="Times New Roman" panose="02020603050405020304" pitchFamily="18" charset="0"/>
              </a:rPr>
              <a:t>3. Sealed cells </a:t>
            </a:r>
            <a:r>
              <a:rPr lang="en-IE" altLang="en-US" sz="1200" b="1" u="sng" dirty="0">
                <a:latin typeface="Times New Roman" panose="02020603050405020304" pitchFamily="18" charset="0"/>
              </a:rPr>
              <a:t>only</a:t>
            </a:r>
            <a:r>
              <a:rPr lang="en-IE" altLang="en-US" sz="1200" dirty="0">
                <a:latin typeface="Times New Roman" panose="02020603050405020304" pitchFamily="18" charset="0"/>
              </a:rPr>
              <a:t> are </a:t>
            </a:r>
            <a:r>
              <a:rPr lang="en-IE" altLang="en-US" sz="1200" dirty="0" smtClean="0">
                <a:latin typeface="Times New Roman" panose="02020603050405020304" pitchFamily="18" charset="0"/>
              </a:rPr>
              <a:t>removed. </a:t>
            </a:r>
            <a:r>
              <a:rPr lang="en-IE" altLang="en-US" sz="1200" dirty="0">
                <a:latin typeface="Times New Roman" panose="02020603050405020304" pitchFamily="18" charset="0"/>
              </a:rPr>
              <a:t>O</a:t>
            </a:r>
            <a:r>
              <a:rPr lang="en-IE" altLang="en-US" sz="1200" dirty="0" smtClean="0">
                <a:latin typeface="Times New Roman" panose="02020603050405020304" pitchFamily="18" charset="0"/>
              </a:rPr>
              <a:t>pen cells with larvae are left alone. Read on.</a:t>
            </a:r>
            <a:endParaRPr lang="en-US" altLang="en-US" sz="1200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GB" altLang="en-US" dirty="0"/>
          </a:p>
        </p:txBody>
      </p:sp>
      <p:sp>
        <p:nvSpPr>
          <p:cNvPr id="54323" name="Rectangle 51"/>
          <p:cNvSpPr>
            <a:spLocks noChangeArrowheads="1"/>
          </p:cNvSpPr>
          <p:nvPr/>
        </p:nvSpPr>
        <p:spPr bwMode="auto">
          <a:xfrm>
            <a:off x="4943476" y="2997200"/>
            <a:ext cx="1243013" cy="571500"/>
          </a:xfrm>
          <a:prstGeom prst="rect">
            <a:avLst/>
          </a:prstGeom>
          <a:solidFill>
            <a:srgbClr val="FF7D2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54324" name="Line 52"/>
          <p:cNvSpPr>
            <a:spLocks noChangeShapeType="1"/>
          </p:cNvSpPr>
          <p:nvPr/>
        </p:nvSpPr>
        <p:spPr bwMode="auto">
          <a:xfrm>
            <a:off x="4943476" y="3568700"/>
            <a:ext cx="12430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54325" name="Line 53"/>
          <p:cNvSpPr>
            <a:spLocks noChangeShapeType="1"/>
          </p:cNvSpPr>
          <p:nvPr/>
        </p:nvSpPr>
        <p:spPr bwMode="auto">
          <a:xfrm>
            <a:off x="4943475" y="3568700"/>
            <a:ext cx="0" cy="1143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54326" name="Line 54"/>
          <p:cNvSpPr>
            <a:spLocks noChangeShapeType="1"/>
          </p:cNvSpPr>
          <p:nvPr/>
        </p:nvSpPr>
        <p:spPr bwMode="auto">
          <a:xfrm>
            <a:off x="6186488" y="3568700"/>
            <a:ext cx="0" cy="1143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54327" name="Text Box 55"/>
          <p:cNvSpPr txBox="1">
            <a:spLocks noChangeArrowheads="1"/>
          </p:cNvSpPr>
          <p:nvPr/>
        </p:nvSpPr>
        <p:spPr bwMode="auto">
          <a:xfrm>
            <a:off x="2093204" y="2139952"/>
            <a:ext cx="2452601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IE" altLang="en-US" sz="1200" dirty="0">
                <a:latin typeface="Times New Roman" panose="02020603050405020304" pitchFamily="18" charset="0"/>
              </a:rPr>
              <a:t>4. New brood </a:t>
            </a:r>
            <a:r>
              <a:rPr lang="en-IE" altLang="en-US" sz="1200" dirty="0" smtClean="0">
                <a:latin typeface="Times New Roman" panose="02020603050405020304" pitchFamily="18" charset="0"/>
              </a:rPr>
              <a:t>chamber (orange), </a:t>
            </a:r>
            <a:r>
              <a:rPr lang="en-IE" altLang="en-US" sz="1200" dirty="0">
                <a:latin typeface="Times New Roman" panose="02020603050405020304" pitchFamily="18" charset="0"/>
              </a:rPr>
              <a:t>with drawn frames or foundation is placed on </a:t>
            </a:r>
            <a:r>
              <a:rPr lang="en-IE" altLang="en-US" sz="1200" dirty="0" smtClean="0">
                <a:latin typeface="Times New Roman" panose="02020603050405020304" pitchFamily="18" charset="0"/>
              </a:rPr>
              <a:t>original</a:t>
            </a:r>
            <a:r>
              <a:rPr lang="en-IE" altLang="en-US" sz="1200" dirty="0" smtClean="0">
                <a:latin typeface="Times New Roman" panose="02020603050405020304" pitchFamily="18" charset="0"/>
              </a:rPr>
              <a:t> stand. Remove middle frame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pic>
        <p:nvPicPr>
          <p:cNvPr id="54328" name="Picture 5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3068639"/>
            <a:ext cx="474662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4329" name="Group 57"/>
          <p:cNvGrpSpPr>
            <a:grpSpLocks/>
          </p:cNvGrpSpPr>
          <p:nvPr/>
        </p:nvGrpSpPr>
        <p:grpSpPr bwMode="auto">
          <a:xfrm>
            <a:off x="4943476" y="2276476"/>
            <a:ext cx="1243013" cy="720725"/>
            <a:chOff x="2064" y="1434"/>
            <a:chExt cx="783" cy="432"/>
          </a:xfrm>
        </p:grpSpPr>
        <p:sp>
          <p:nvSpPr>
            <p:cNvPr id="54330" name="Rectangle 58"/>
            <p:cNvSpPr>
              <a:spLocks noChangeArrowheads="1"/>
            </p:cNvSpPr>
            <p:nvPr/>
          </p:nvSpPr>
          <p:spPr bwMode="auto">
            <a:xfrm>
              <a:off x="2064" y="1434"/>
              <a:ext cx="783" cy="2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54331" name="Rectangle 59"/>
            <p:cNvSpPr>
              <a:spLocks noChangeArrowheads="1"/>
            </p:cNvSpPr>
            <p:nvPr/>
          </p:nvSpPr>
          <p:spPr bwMode="auto">
            <a:xfrm>
              <a:off x="2064" y="1650"/>
              <a:ext cx="783" cy="2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54332" name="Text Box 60"/>
          <p:cNvSpPr txBox="1">
            <a:spLocks noChangeArrowheads="1"/>
          </p:cNvSpPr>
          <p:nvPr/>
        </p:nvSpPr>
        <p:spPr bwMode="auto">
          <a:xfrm>
            <a:off x="2103571" y="2972731"/>
            <a:ext cx="24526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5</a:t>
            </a:r>
            <a:r>
              <a:rPr lang="en-US" altLang="en-US" sz="1200" dirty="0">
                <a:latin typeface="Times New Roman" panose="02020603050405020304" pitchFamily="18" charset="0"/>
              </a:rPr>
              <a:t>. Queen </a:t>
            </a:r>
            <a:r>
              <a:rPr lang="en-US" altLang="en-US" sz="1200" dirty="0" smtClean="0">
                <a:latin typeface="Times New Roman" panose="02020603050405020304" pitchFamily="18" charset="0"/>
              </a:rPr>
              <a:t>and the </a:t>
            </a:r>
            <a:r>
              <a:rPr lang="en-US" altLang="en-US" sz="1200" dirty="0">
                <a:latin typeface="Times New Roman" panose="02020603050405020304" pitchFamily="18" charset="0"/>
              </a:rPr>
              <a:t>frame she is on is moved </a:t>
            </a:r>
            <a:r>
              <a:rPr lang="en-US" altLang="en-US" sz="1200" dirty="0" smtClean="0">
                <a:latin typeface="Times New Roman" panose="02020603050405020304" pitchFamily="18" charset="0"/>
              </a:rPr>
              <a:t>to </a:t>
            </a:r>
            <a:r>
              <a:rPr lang="en-US" altLang="en-US" sz="1200" dirty="0" err="1" smtClean="0">
                <a:latin typeface="Times New Roman" panose="02020603050405020304" pitchFamily="18" charset="0"/>
              </a:rPr>
              <a:t>centre</a:t>
            </a:r>
            <a:r>
              <a:rPr lang="en-US" altLang="en-US" sz="1200" dirty="0" smtClean="0">
                <a:latin typeface="Times New Roman" panose="02020603050405020304" pitchFamily="18" charset="0"/>
              </a:rPr>
              <a:t> of </a:t>
            </a:r>
            <a:r>
              <a:rPr lang="en-US" altLang="en-US" sz="1200" dirty="0">
                <a:latin typeface="Times New Roman" panose="02020603050405020304" pitchFamily="18" charset="0"/>
              </a:rPr>
              <a:t>new box and supers replaced</a:t>
            </a:r>
            <a:endParaRPr lang="en-GB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54336" name="Text Box 64"/>
          <p:cNvSpPr txBox="1">
            <a:spLocks noChangeArrowheads="1"/>
          </p:cNvSpPr>
          <p:nvPr/>
        </p:nvSpPr>
        <p:spPr bwMode="auto">
          <a:xfrm>
            <a:off x="8370891" y="2972731"/>
            <a:ext cx="193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IE" altLang="en-US" sz="1200" dirty="0">
                <a:latin typeface="Times New Roman" panose="02020603050405020304" pitchFamily="18" charset="0"/>
              </a:rPr>
              <a:t>6</a:t>
            </a:r>
            <a:r>
              <a:rPr lang="en-IE" altLang="en-US" sz="1200" dirty="0" smtClean="0">
                <a:latin typeface="Times New Roman" panose="02020603050405020304" pitchFamily="18" charset="0"/>
              </a:rPr>
              <a:t>. </a:t>
            </a:r>
            <a:r>
              <a:rPr lang="en-IE" altLang="en-US" sz="1200" dirty="0">
                <a:latin typeface="Times New Roman" panose="02020603050405020304" pitchFamily="18" charset="0"/>
              </a:rPr>
              <a:t>Flying bees go home to old queen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cxnSp>
        <p:nvCxnSpPr>
          <p:cNvPr id="54337" name="AutoShape 65"/>
          <p:cNvCxnSpPr>
            <a:cxnSpLocks noChangeShapeType="1"/>
          </p:cNvCxnSpPr>
          <p:nvPr/>
        </p:nvCxnSpPr>
        <p:spPr bwMode="auto">
          <a:xfrm rot="16200000" flipV="1">
            <a:off x="6474620" y="2474120"/>
            <a:ext cx="34925" cy="2087563"/>
          </a:xfrm>
          <a:prstGeom prst="curvedConnector3">
            <a:avLst>
              <a:gd name="adj1" fmla="val -654546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338" name="Text Box 66"/>
          <p:cNvSpPr txBox="1">
            <a:spLocks noChangeArrowheads="1"/>
          </p:cNvSpPr>
          <p:nvPr/>
        </p:nvSpPr>
        <p:spPr bwMode="auto">
          <a:xfrm>
            <a:off x="8370891" y="3868402"/>
            <a:ext cx="25344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 b="1" dirty="0">
                <a:latin typeface="Times New Roman" panose="02020603050405020304" pitchFamily="18" charset="0"/>
              </a:rPr>
              <a:t>7</a:t>
            </a:r>
            <a:r>
              <a:rPr lang="en-US" altLang="en-US" sz="1400" b="1" dirty="0" smtClean="0">
                <a:latin typeface="Times New Roman" panose="02020603050405020304" pitchFamily="18" charset="0"/>
              </a:rPr>
              <a:t>. </a:t>
            </a:r>
            <a:r>
              <a:rPr lang="en-US" altLang="en-US" sz="1400" b="1" dirty="0">
                <a:latin typeface="Times New Roman" panose="02020603050405020304" pitchFamily="18" charset="0"/>
              </a:rPr>
              <a:t>Essential step. After 1 week move </a:t>
            </a:r>
            <a:r>
              <a:rPr lang="en-US" altLang="en-US" sz="1400" b="1" dirty="0" smtClean="0">
                <a:latin typeface="Times New Roman" panose="02020603050405020304" pitchFamily="18" charset="0"/>
              </a:rPr>
              <a:t>original box </a:t>
            </a:r>
            <a:r>
              <a:rPr lang="en-US" altLang="en-US" sz="1400" b="1" dirty="0">
                <a:latin typeface="Times New Roman" panose="02020603050405020304" pitchFamily="18" charset="0"/>
              </a:rPr>
              <a:t>to other side</a:t>
            </a:r>
            <a:endParaRPr lang="en-GB" altLang="en-US" sz="1400" b="1" dirty="0">
              <a:latin typeface="Times New Roman" panose="02020603050405020304" pitchFamily="18" charset="0"/>
            </a:endParaRPr>
          </a:p>
        </p:txBody>
      </p:sp>
      <p:grpSp>
        <p:nvGrpSpPr>
          <p:cNvPr id="54353" name="Group 81"/>
          <p:cNvGrpSpPr>
            <a:grpSpLocks/>
          </p:cNvGrpSpPr>
          <p:nvPr/>
        </p:nvGrpSpPr>
        <p:grpSpPr bwMode="auto">
          <a:xfrm>
            <a:off x="4943476" y="4581525"/>
            <a:ext cx="1243013" cy="1371600"/>
            <a:chOff x="2154" y="2886"/>
            <a:chExt cx="783" cy="864"/>
          </a:xfrm>
        </p:grpSpPr>
        <p:grpSp>
          <p:nvGrpSpPr>
            <p:cNvPr id="54344" name="Group 72"/>
            <p:cNvGrpSpPr>
              <a:grpSpLocks/>
            </p:cNvGrpSpPr>
            <p:nvPr/>
          </p:nvGrpSpPr>
          <p:grpSpPr bwMode="auto">
            <a:xfrm>
              <a:off x="2154" y="2886"/>
              <a:ext cx="783" cy="432"/>
              <a:chOff x="2064" y="1434"/>
              <a:chExt cx="783" cy="432"/>
            </a:xfrm>
          </p:grpSpPr>
          <p:sp>
            <p:nvSpPr>
              <p:cNvPr id="54345" name="Rectangle 73"/>
              <p:cNvSpPr>
                <a:spLocks noChangeArrowheads="1"/>
              </p:cNvSpPr>
              <p:nvPr/>
            </p:nvSpPr>
            <p:spPr bwMode="auto">
              <a:xfrm>
                <a:off x="2064" y="1434"/>
                <a:ext cx="783" cy="2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54346" name="Rectangle 74"/>
              <p:cNvSpPr>
                <a:spLocks noChangeArrowheads="1"/>
              </p:cNvSpPr>
              <p:nvPr/>
            </p:nvSpPr>
            <p:spPr bwMode="auto">
              <a:xfrm>
                <a:off x="2064" y="1650"/>
                <a:ext cx="783" cy="2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E"/>
              </a:p>
            </p:txBody>
          </p:sp>
        </p:grpSp>
        <p:grpSp>
          <p:nvGrpSpPr>
            <p:cNvPr id="54347" name="Group 75"/>
            <p:cNvGrpSpPr>
              <a:grpSpLocks/>
            </p:cNvGrpSpPr>
            <p:nvPr/>
          </p:nvGrpSpPr>
          <p:grpSpPr bwMode="auto">
            <a:xfrm>
              <a:off x="2154" y="3318"/>
              <a:ext cx="783" cy="432"/>
              <a:chOff x="2064" y="1866"/>
              <a:chExt cx="783" cy="432"/>
            </a:xfrm>
          </p:grpSpPr>
          <p:sp>
            <p:nvSpPr>
              <p:cNvPr id="54348" name="Rectangle 76"/>
              <p:cNvSpPr>
                <a:spLocks noChangeArrowheads="1"/>
              </p:cNvSpPr>
              <p:nvPr/>
            </p:nvSpPr>
            <p:spPr bwMode="auto">
              <a:xfrm>
                <a:off x="2064" y="1866"/>
                <a:ext cx="783" cy="360"/>
              </a:xfrm>
              <a:prstGeom prst="rect">
                <a:avLst/>
              </a:prstGeom>
              <a:solidFill>
                <a:srgbClr val="FF7D25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54349" name="Line 77"/>
              <p:cNvSpPr>
                <a:spLocks noChangeShapeType="1"/>
              </p:cNvSpPr>
              <p:nvPr/>
            </p:nvSpPr>
            <p:spPr bwMode="auto">
              <a:xfrm>
                <a:off x="2064" y="2226"/>
                <a:ext cx="78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54350" name="Line 78"/>
              <p:cNvSpPr>
                <a:spLocks noChangeShapeType="1"/>
              </p:cNvSpPr>
              <p:nvPr/>
            </p:nvSpPr>
            <p:spPr bwMode="auto">
              <a:xfrm>
                <a:off x="2064" y="2226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54351" name="Line 79"/>
              <p:cNvSpPr>
                <a:spLocks noChangeShapeType="1"/>
              </p:cNvSpPr>
              <p:nvPr/>
            </p:nvSpPr>
            <p:spPr bwMode="auto">
              <a:xfrm>
                <a:off x="2847" y="2226"/>
                <a:ext cx="0" cy="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</p:grpSp>
        <p:pic>
          <p:nvPicPr>
            <p:cNvPr id="54352" name="Picture 8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0" y="3340"/>
              <a:ext cx="299" cy="2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4364" name="Group 92"/>
          <p:cNvGrpSpPr>
            <a:grpSpLocks/>
          </p:cNvGrpSpPr>
          <p:nvPr/>
        </p:nvGrpSpPr>
        <p:grpSpPr bwMode="auto">
          <a:xfrm>
            <a:off x="6959601" y="5300664"/>
            <a:ext cx="1243013" cy="687387"/>
            <a:chOff x="3379" y="1888"/>
            <a:chExt cx="783" cy="433"/>
          </a:xfrm>
        </p:grpSpPr>
        <p:sp>
          <p:nvSpPr>
            <p:cNvPr id="54365" name="Rectangle 93"/>
            <p:cNvSpPr>
              <a:spLocks noChangeArrowheads="1"/>
            </p:cNvSpPr>
            <p:nvPr/>
          </p:nvSpPr>
          <p:spPr bwMode="auto">
            <a:xfrm>
              <a:off x="3379" y="1888"/>
              <a:ext cx="783" cy="36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54366" name="Line 94"/>
            <p:cNvSpPr>
              <a:spLocks noChangeShapeType="1"/>
            </p:cNvSpPr>
            <p:nvPr/>
          </p:nvSpPr>
          <p:spPr bwMode="auto">
            <a:xfrm>
              <a:off x="3379" y="2248"/>
              <a:ext cx="78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4367" name="Line 95"/>
            <p:cNvSpPr>
              <a:spLocks noChangeShapeType="1"/>
            </p:cNvSpPr>
            <p:nvPr/>
          </p:nvSpPr>
          <p:spPr bwMode="auto">
            <a:xfrm>
              <a:off x="3379" y="2248"/>
              <a:ext cx="0" cy="7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4368" name="Line 96"/>
            <p:cNvSpPr>
              <a:spLocks noChangeShapeType="1"/>
            </p:cNvSpPr>
            <p:nvPr/>
          </p:nvSpPr>
          <p:spPr bwMode="auto">
            <a:xfrm>
              <a:off x="4162" y="2248"/>
              <a:ext cx="0" cy="7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54369" name="Freeform 97"/>
          <p:cNvSpPr>
            <a:spLocks/>
          </p:cNvSpPr>
          <p:nvPr/>
        </p:nvSpPr>
        <p:spPr bwMode="auto">
          <a:xfrm>
            <a:off x="3216276" y="4076701"/>
            <a:ext cx="4175125" cy="2132013"/>
          </a:xfrm>
          <a:custGeom>
            <a:avLst/>
            <a:gdLst>
              <a:gd name="T0" fmla="*/ 0 w 2630"/>
              <a:gd name="T1" fmla="*/ 1137 h 1343"/>
              <a:gd name="T2" fmla="*/ 242 w 2630"/>
              <a:gd name="T3" fmla="*/ 1320 h 1343"/>
              <a:gd name="T4" fmla="*/ 626 w 2630"/>
              <a:gd name="T5" fmla="*/ 1154 h 1343"/>
              <a:gd name="T6" fmla="*/ 952 w 2630"/>
              <a:gd name="T7" fmla="*/ 185 h 1343"/>
              <a:gd name="T8" fmla="*/ 1564 w 2630"/>
              <a:gd name="T9" fmla="*/ 43 h 1343"/>
              <a:gd name="T10" fmla="*/ 2086 w 2630"/>
              <a:gd name="T11" fmla="*/ 185 h 1343"/>
              <a:gd name="T12" fmla="*/ 2323 w 2630"/>
              <a:gd name="T13" fmla="*/ 976 h 1343"/>
              <a:gd name="T14" fmla="*/ 2630 w 2630"/>
              <a:gd name="T15" fmla="*/ 910 h 1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30" h="1343">
                <a:moveTo>
                  <a:pt x="0" y="1137"/>
                </a:moveTo>
                <a:cubicBezTo>
                  <a:pt x="40" y="1167"/>
                  <a:pt x="138" y="1317"/>
                  <a:pt x="242" y="1320"/>
                </a:cubicBezTo>
                <a:cubicBezTo>
                  <a:pt x="346" y="1323"/>
                  <a:pt x="508" y="1343"/>
                  <a:pt x="626" y="1154"/>
                </a:cubicBezTo>
                <a:cubicBezTo>
                  <a:pt x="744" y="965"/>
                  <a:pt x="796" y="370"/>
                  <a:pt x="952" y="185"/>
                </a:cubicBezTo>
                <a:cubicBezTo>
                  <a:pt x="1108" y="0"/>
                  <a:pt x="1375" y="43"/>
                  <a:pt x="1564" y="43"/>
                </a:cubicBezTo>
                <a:cubicBezTo>
                  <a:pt x="1753" y="43"/>
                  <a:pt x="1960" y="29"/>
                  <a:pt x="2086" y="185"/>
                </a:cubicBezTo>
                <a:cubicBezTo>
                  <a:pt x="2212" y="341"/>
                  <a:pt x="2232" y="855"/>
                  <a:pt x="2323" y="976"/>
                </a:cubicBezTo>
                <a:cubicBezTo>
                  <a:pt x="2414" y="1097"/>
                  <a:pt x="2566" y="924"/>
                  <a:pt x="2630" y="91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54370" name="Text Box 98"/>
          <p:cNvSpPr txBox="1">
            <a:spLocks noChangeArrowheads="1"/>
          </p:cNvSpPr>
          <p:nvPr/>
        </p:nvSpPr>
        <p:spPr bwMode="auto">
          <a:xfrm>
            <a:off x="6730208" y="4554538"/>
            <a:ext cx="34143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IE" altLang="en-US" sz="1200" dirty="0">
                <a:latin typeface="Times New Roman" panose="02020603050405020304" pitchFamily="18" charset="0"/>
              </a:rPr>
              <a:t>8</a:t>
            </a:r>
            <a:r>
              <a:rPr lang="en-IE" altLang="en-US" sz="1200" dirty="0" smtClean="0">
                <a:latin typeface="Times New Roman" panose="02020603050405020304" pitchFamily="18" charset="0"/>
              </a:rPr>
              <a:t>. </a:t>
            </a:r>
            <a:r>
              <a:rPr lang="en-IE" altLang="en-US" sz="1200" dirty="0">
                <a:latin typeface="Times New Roman" panose="02020603050405020304" pitchFamily="18" charset="0"/>
              </a:rPr>
              <a:t>Foraging bees return home. Finding nothing here, they go to nearest </a:t>
            </a:r>
            <a:r>
              <a:rPr lang="en-IE" altLang="en-US" sz="1200" dirty="0" smtClean="0">
                <a:latin typeface="Times New Roman" panose="02020603050405020304" pitchFamily="18" charset="0"/>
              </a:rPr>
              <a:t>hive – the orange one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54371" name="Freeform 99"/>
          <p:cNvSpPr>
            <a:spLocks/>
          </p:cNvSpPr>
          <p:nvPr/>
        </p:nvSpPr>
        <p:spPr bwMode="auto">
          <a:xfrm>
            <a:off x="5492751" y="5868988"/>
            <a:ext cx="2624965" cy="719138"/>
          </a:xfrm>
          <a:custGeom>
            <a:avLst/>
            <a:gdLst>
              <a:gd name="T0" fmla="*/ 2425 w 3089"/>
              <a:gd name="T1" fmla="*/ 0 h 801"/>
              <a:gd name="T2" fmla="*/ 3057 w 3089"/>
              <a:gd name="T3" fmla="*/ 306 h 801"/>
              <a:gd name="T4" fmla="*/ 2619 w 3089"/>
              <a:gd name="T5" fmla="*/ 725 h 801"/>
              <a:gd name="T6" fmla="*/ 1048 w 3089"/>
              <a:gd name="T7" fmla="*/ 764 h 801"/>
              <a:gd name="T8" fmla="*/ 426 w 3089"/>
              <a:gd name="T9" fmla="*/ 745 h 801"/>
              <a:gd name="T10" fmla="*/ 103 w 3089"/>
              <a:gd name="T11" fmla="*/ 594 h 801"/>
              <a:gd name="T12" fmla="*/ 0 w 3089"/>
              <a:gd name="T13" fmla="*/ 232 h 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89" h="801">
                <a:moveTo>
                  <a:pt x="2425" y="0"/>
                </a:moveTo>
                <a:cubicBezTo>
                  <a:pt x="2531" y="51"/>
                  <a:pt x="3025" y="185"/>
                  <a:pt x="3057" y="306"/>
                </a:cubicBezTo>
                <a:cubicBezTo>
                  <a:pt x="3089" y="427"/>
                  <a:pt x="2954" y="649"/>
                  <a:pt x="2619" y="725"/>
                </a:cubicBezTo>
                <a:cubicBezTo>
                  <a:pt x="2284" y="801"/>
                  <a:pt x="1413" y="761"/>
                  <a:pt x="1048" y="764"/>
                </a:cubicBezTo>
                <a:cubicBezTo>
                  <a:pt x="683" y="767"/>
                  <a:pt x="583" y="773"/>
                  <a:pt x="426" y="745"/>
                </a:cubicBezTo>
                <a:cubicBezTo>
                  <a:pt x="269" y="717"/>
                  <a:pt x="174" y="679"/>
                  <a:pt x="103" y="594"/>
                </a:cubicBezTo>
                <a:cubicBezTo>
                  <a:pt x="32" y="509"/>
                  <a:pt x="21" y="307"/>
                  <a:pt x="0" y="2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54372" name="Text Box 100"/>
          <p:cNvSpPr txBox="1">
            <a:spLocks noChangeArrowheads="1"/>
          </p:cNvSpPr>
          <p:nvPr/>
        </p:nvSpPr>
        <p:spPr bwMode="auto">
          <a:xfrm>
            <a:off x="396875" y="4581525"/>
            <a:ext cx="227012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IE" altLang="en-US" sz="1200" dirty="0">
                <a:latin typeface="Times New Roman" panose="02020603050405020304" pitchFamily="18" charset="0"/>
              </a:rPr>
              <a:t>9. </a:t>
            </a:r>
            <a:r>
              <a:rPr lang="en-IE" altLang="en-US" sz="1200" dirty="0" smtClean="0">
                <a:latin typeface="Times New Roman" panose="02020603050405020304" pitchFamily="18" charset="0"/>
              </a:rPr>
              <a:t>The original colony cannot swarm because it has lost all flying bees. </a:t>
            </a:r>
          </a:p>
          <a:p>
            <a:pPr algn="l"/>
            <a:r>
              <a:rPr lang="en-IE" altLang="en-US" sz="1200" dirty="0" smtClean="0">
                <a:latin typeface="Times New Roman" panose="02020603050405020304" pitchFamily="18" charset="0"/>
              </a:rPr>
              <a:t>One queen cell is now selected by the bees who take down all other cells. </a:t>
            </a:r>
          </a:p>
          <a:p>
            <a:pPr algn="l"/>
            <a:r>
              <a:rPr lang="en-IE" altLang="en-US" sz="1200" dirty="0" smtClean="0">
                <a:latin typeface="Times New Roman" panose="02020603050405020304" pitchFamily="18" charset="0"/>
              </a:rPr>
              <a:t>They</a:t>
            </a:r>
            <a:r>
              <a:rPr lang="en-IE" altLang="en-US" sz="1200" dirty="0" smtClean="0">
                <a:latin typeface="Times New Roman" panose="02020603050405020304" pitchFamily="18" charset="0"/>
              </a:rPr>
              <a:t> </a:t>
            </a:r>
            <a:r>
              <a:rPr lang="en-IE" altLang="en-US" sz="1200" dirty="0">
                <a:latin typeface="Times New Roman" panose="02020603050405020304" pitchFamily="18" charset="0"/>
              </a:rPr>
              <a:t>have a new queen when cell hatches and virgin </a:t>
            </a:r>
            <a:r>
              <a:rPr lang="en-IE" altLang="en-US" sz="1200" dirty="0" smtClean="0">
                <a:latin typeface="Times New Roman" panose="02020603050405020304" pitchFamily="18" charset="0"/>
              </a:rPr>
              <a:t>mates.</a:t>
            </a:r>
          </a:p>
          <a:p>
            <a:pPr algn="l">
              <a:spcBef>
                <a:spcPct val="50000"/>
              </a:spcBef>
            </a:pPr>
            <a:endParaRPr lang="en-IE" altLang="en-US" sz="1200" dirty="0" smtClean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IE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Copyright © Beespoke.info 2014</a:t>
            </a:r>
          </a:p>
          <a:p>
            <a:pPr algn="l">
              <a:spcBef>
                <a:spcPct val="50000"/>
              </a:spcBef>
            </a:pPr>
            <a:endParaRPr lang="en-US" altLang="en-US" sz="1200" dirty="0">
              <a:latin typeface="Times New Roman" panose="02020603050405020304" pitchFamily="18" charset="0"/>
            </a:endParaRPr>
          </a:p>
        </p:txBody>
      </p:sp>
      <p:pic>
        <p:nvPicPr>
          <p:cNvPr id="54373" name="Picture 1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5373688"/>
            <a:ext cx="4318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91401" y="5147171"/>
            <a:ext cx="896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IE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74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4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4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4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4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4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4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4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4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4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4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4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4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4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6 L -0.34049 -0.00047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54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4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5" grpId="0"/>
      <p:bldP spid="54296" grpId="0"/>
      <p:bldP spid="54299" grpId="0" animBg="1"/>
      <p:bldP spid="54300" grpId="0" animBg="1"/>
      <p:bldP spid="54301" grpId="0" animBg="1"/>
      <p:bldP spid="54302" grpId="0" animBg="1"/>
      <p:bldP spid="54322" grpId="0"/>
      <p:bldP spid="54323" grpId="0" animBg="1"/>
      <p:bldP spid="54324" grpId="0" animBg="1"/>
      <p:bldP spid="54325" grpId="0" animBg="1"/>
      <p:bldP spid="54326" grpId="0" animBg="1"/>
      <p:bldP spid="54327" grpId="0"/>
      <p:bldP spid="54332" grpId="0"/>
      <p:bldP spid="54336" grpId="0"/>
      <p:bldP spid="54338" grpId="0"/>
      <p:bldP spid="54369" grpId="0" animBg="1"/>
      <p:bldP spid="54370" grpId="0"/>
      <p:bldP spid="54371" grpId="0" animBg="1"/>
      <p:bldP spid="54372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Artificial Swarm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2014-12-10T18:03:55Z</dcterms:created>
  <dcterms:modified xsi:type="dcterms:W3CDTF">2014-12-10T18:04:12Z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